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427" r:id="rId3"/>
    <p:sldId id="430" r:id="rId4"/>
    <p:sldId id="431" r:id="rId5"/>
    <p:sldId id="332" r:id="rId6"/>
    <p:sldId id="333" r:id="rId7"/>
    <p:sldId id="334" r:id="rId8"/>
    <p:sldId id="335" r:id="rId9"/>
    <p:sldId id="336" r:id="rId10"/>
    <p:sldId id="337" r:id="rId11"/>
    <p:sldId id="432" r:id="rId12"/>
    <p:sldId id="433" r:id="rId13"/>
    <p:sldId id="434" r:id="rId14"/>
    <p:sldId id="435" r:id="rId15"/>
    <p:sldId id="436" r:id="rId16"/>
    <p:sldId id="437" r:id="rId17"/>
    <p:sldId id="439" r:id="rId18"/>
    <p:sldId id="441" r:id="rId19"/>
    <p:sldId id="438" r:id="rId20"/>
    <p:sldId id="442" r:id="rId21"/>
    <p:sldId id="447" r:id="rId22"/>
    <p:sldId id="443" r:id="rId23"/>
    <p:sldId id="448" r:id="rId24"/>
    <p:sldId id="444" r:id="rId25"/>
    <p:sldId id="440" r:id="rId26"/>
    <p:sldId id="446" r:id="rId27"/>
    <p:sldId id="429" r:id="rId28"/>
    <p:sldId id="25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9" autoAdjust="0"/>
    <p:restoredTop sz="85111" autoAdjust="0"/>
  </p:normalViewPr>
  <p:slideViewPr>
    <p:cSldViewPr snapToGrid="0">
      <p:cViewPr varScale="1">
        <p:scale>
          <a:sx n="128" d="100"/>
          <a:sy n="128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D5254-C064-47ED-9287-EE1DB3A15294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91095-72D1-4A97-946B-5F4417670C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460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6CCF5-70BB-46EF-A020-1EC226E0E17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861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Avatar</a:t>
            </a:r>
          </a:p>
          <a:p>
            <a:r>
              <a:rPr lang="en-US"/>
              <a:t>You</a:t>
            </a:r>
            <a:r>
              <a:rPr lang="en-US" baseline="0"/>
              <a:t> can use this slide when ending a presentation or during Q&amp;A.</a:t>
            </a:r>
          </a:p>
          <a:p>
            <a:r>
              <a:rPr lang="en-US" baseline="0"/>
              <a:t>It can be even projected before you begin your presentation while the members of the audience arrive and take their seats.</a:t>
            </a:r>
          </a:p>
          <a:p>
            <a:endParaRPr lang="en-US" baseline="0"/>
          </a:p>
          <a:p>
            <a:r>
              <a:rPr lang="en-US" baseline="0"/>
              <a:t>Note: It should only be used when having the Title Slide and Bumper Slides on a black background.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6CCF5-70BB-46EF-A020-1EC226E0E1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536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60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2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04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atar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48" y="5682080"/>
            <a:ext cx="382505" cy="446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23" y="6222072"/>
            <a:ext cx="2699955" cy="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4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21" y="92946"/>
            <a:ext cx="10780707" cy="1126372"/>
          </a:xfrm>
        </p:spPr>
        <p:txBody>
          <a:bodyPr/>
          <a:lstStyle>
            <a:lvl1pPr>
              <a:lnSpc>
                <a:spcPct val="90000"/>
              </a:lnSpc>
              <a:defRPr b="1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2209" y="6359176"/>
            <a:ext cx="1401804" cy="365125"/>
          </a:xfrm>
          <a:prstGeom prst="rect">
            <a:avLst/>
          </a:prstGeom>
        </p:spPr>
        <p:txBody>
          <a:bodyPr/>
          <a:lstStyle/>
          <a:p>
            <a:fld id="{F56C8676-1494-424A-9EE1-69F4EB666BA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4294967295"/>
          </p:nvPr>
        </p:nvSpPr>
        <p:spPr>
          <a:xfrm>
            <a:off x="628953" y="1368489"/>
            <a:ext cx="11102737" cy="4616067"/>
          </a:xfrm>
        </p:spPr>
        <p:txBody>
          <a:bodyPr/>
          <a:lstStyle>
            <a:lvl1pPr>
              <a:lnSpc>
                <a:spcPct val="95000"/>
              </a:lnSpc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123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52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9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8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3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1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84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479B-A95E-469D-8CA7-68D3D9B3AEBE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9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41D4C-4022-4D6D-8F40-C8D713030D7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sign in the dark&#13;&#10;&#13;&#10;Description automatically generated">
            <a:extLst>
              <a:ext uri="{FF2B5EF4-FFF2-40B4-BE49-F238E27FC236}">
                <a16:creationId xmlns:a16="http://schemas.microsoft.com/office/drawing/2014/main" id="{FE3C88C6-BC6D-254D-8DC1-72E16F8C4318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38200" y="6400025"/>
            <a:ext cx="1893177" cy="2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0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guardzilla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k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abalan@bitdefender.com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000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CB0E0-43FE-EA45-BBC1-31B95F3F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Guardzilla</a:t>
            </a:r>
            <a:r>
              <a:rPr lang="en-US" dirty="0">
                <a:solidFill>
                  <a:srgbClr val="FFFFFF"/>
                </a:solidFill>
              </a:rPr>
              <a:t> – Smart Security Camera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6FBD0-1057-3446-8492-54BE57E8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32" y="48435"/>
            <a:ext cx="2896590" cy="348987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E7C4FD8-204F-964B-9192-B45137E82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1" y="3589867"/>
            <a:ext cx="2951239" cy="278892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C3B96A-328D-A248-B31B-BACE31CC8C0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Enumerate cameras and settings for each account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Access video &amp; audio for each camera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RCE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All with </a:t>
            </a:r>
            <a:r>
              <a:rPr lang="en-US" sz="2400" dirty="0" err="1">
                <a:solidFill>
                  <a:srgbClr val="FFFFFF"/>
                </a:solidFill>
              </a:rPr>
              <a:t>auth</a:t>
            </a:r>
            <a:r>
              <a:rPr lang="en-US" sz="2400" dirty="0">
                <a:solidFill>
                  <a:srgbClr val="FFFFFF"/>
                </a:solidFill>
              </a:rPr>
              <a:t> bypass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Working on all tested versions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F31A6-8B8B-1D4F-A748-41789CF27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9121" y="6455503"/>
            <a:ext cx="6493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56C8676-1494-424A-9EE1-69F4EB666BA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71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E62B-A4B4-6245-A697-2F6CDB5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2039-6737-444F-9A3A-CB5B0B89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 endpoint at </a:t>
            </a:r>
            <a:r>
              <a:rPr lang="en-US" dirty="0">
                <a:hlinkClick r:id="rId2"/>
              </a:rPr>
              <a:t>https://apps.guardzilla.com</a:t>
            </a:r>
            <a:endParaRPr lang="en-US" dirty="0"/>
          </a:p>
          <a:p>
            <a:r>
              <a:rPr lang="en-US" dirty="0"/>
              <a:t>After the first </a:t>
            </a:r>
            <a:r>
              <a:rPr lang="en-US" dirty="0" err="1"/>
              <a:t>auth</a:t>
            </a:r>
            <a:r>
              <a:rPr lang="en-US" dirty="0"/>
              <a:t>/account registration the app receives a 6 digits long UID (ours is 408311. Have </a:t>
            </a:r>
            <a:r>
              <a:rPr lang="en-US" dirty="0" err="1"/>
              <a:t>phun</a:t>
            </a:r>
            <a:r>
              <a:rPr lang="en-US" dirty="0"/>
              <a:t>!)</a:t>
            </a:r>
          </a:p>
          <a:p>
            <a:pPr lvl="1"/>
            <a:r>
              <a:rPr lang="en-US" dirty="0"/>
              <a:t>Can’t be changed</a:t>
            </a:r>
          </a:p>
          <a:p>
            <a:pPr lvl="1"/>
            <a:r>
              <a:rPr lang="en-US" dirty="0"/>
              <a:t>Incremented by 1 for each new account (!!!)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04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E62B-A4B4-6245-A697-2F6CDB5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behavior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2039-6737-444F-9A3A-CB5B0B896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UserID</a:t>
            </a:r>
            <a:r>
              <a:rPr lang="en-US" dirty="0"/>
              <a:t> and Password are hardcoded </a:t>
            </a:r>
          </a:p>
          <a:p>
            <a:r>
              <a:rPr lang="en-US" dirty="0"/>
              <a:t>POST requests sent to the cloud are encrypted with AES256 CBC mode</a:t>
            </a:r>
          </a:p>
          <a:p>
            <a:pPr lvl="1"/>
            <a:r>
              <a:rPr lang="en-US" dirty="0"/>
              <a:t>Encryption key and IV hardcoded in the </a:t>
            </a:r>
            <a:r>
              <a:rPr lang="en-US"/>
              <a:t>app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Did I mention that ”</a:t>
            </a:r>
            <a:r>
              <a:rPr lang="en-US" dirty="0" err="1">
                <a:sym typeface="Wingdings" pitchFamily="2" charset="2"/>
              </a:rPr>
              <a:t>uid</a:t>
            </a:r>
            <a:r>
              <a:rPr lang="en-US" dirty="0">
                <a:sym typeface="Wingdings" pitchFamily="2" charset="2"/>
              </a:rPr>
              <a:t>” is sequential?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2B0CE-F65B-994A-B89F-8DF19B585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938" y="1690688"/>
            <a:ext cx="7264123" cy="9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E62B-A4B4-6245-A697-2F6CDB5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uid+UserID+Password+key+IV</a:t>
            </a:r>
            <a:r>
              <a:rPr lang="en-US" dirty="0"/>
              <a:t>=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9BD87-70ED-B94A-B7A9-4EF88A4A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55" y="1845365"/>
            <a:ext cx="11868089" cy="3419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7447AB-D3A1-6A4B-9D64-D7B32525FB8B}"/>
              </a:ext>
            </a:extLst>
          </p:cNvPr>
          <p:cNvSpPr txBox="1"/>
          <p:nvPr/>
        </p:nvSpPr>
        <p:spPr>
          <a:xfrm>
            <a:off x="2073965" y="5565913"/>
            <a:ext cx="804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We only really just need the </a:t>
            </a:r>
            <a:r>
              <a:rPr lang="en-US" sz="2400" dirty="0" err="1"/>
              <a:t>uid</a:t>
            </a:r>
            <a:r>
              <a:rPr lang="en-US" sz="2400" dirty="0"/>
              <a:t>, since all the others are static</a:t>
            </a:r>
          </a:p>
        </p:txBody>
      </p:sp>
    </p:spTree>
    <p:extLst>
      <p:ext uri="{BB962C8B-B14F-4D97-AF65-F5344CB8AC3E}">
        <p14:creationId xmlns:p14="http://schemas.microsoft.com/office/powerpoint/2010/main" val="174762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E62B-A4B4-6245-A697-2F6CDB5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uid+UserID+Password+key+IV</a:t>
            </a:r>
            <a:r>
              <a:rPr lang="en-US" dirty="0"/>
              <a:t>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447AB-D3A1-6A4B-9D64-D7B32525FB8B}"/>
              </a:ext>
            </a:extLst>
          </p:cNvPr>
          <p:cNvSpPr txBox="1"/>
          <p:nvPr/>
        </p:nvSpPr>
        <p:spPr>
          <a:xfrm>
            <a:off x="2073965" y="5565913"/>
            <a:ext cx="804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Useful information: device id (UID) and password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B29D9-6E01-574A-A98A-D547D305B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554" y="1690687"/>
            <a:ext cx="2829958" cy="3589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FF8DCF-5062-D445-A4A7-3AA66A116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81" y="1690688"/>
            <a:ext cx="2981437" cy="2921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2E03B-B86C-6144-A636-8631F38C4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189" y="1690687"/>
            <a:ext cx="2981436" cy="292100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9903A7-5C3F-C146-9898-E350B2A48DA4}"/>
              </a:ext>
            </a:extLst>
          </p:cNvPr>
          <p:cNvCxnSpPr/>
          <p:nvPr/>
        </p:nvCxnSpPr>
        <p:spPr>
          <a:xfrm flipH="1">
            <a:off x="6478880" y="1388892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741FE8-6844-924C-A590-FEF19684661C}"/>
              </a:ext>
            </a:extLst>
          </p:cNvPr>
          <p:cNvCxnSpPr/>
          <p:nvPr/>
        </p:nvCxnSpPr>
        <p:spPr>
          <a:xfrm flipH="1">
            <a:off x="6373394" y="1988620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08D5C2-32F6-4A40-B888-2467BB7FD3D3}"/>
              </a:ext>
            </a:extLst>
          </p:cNvPr>
          <p:cNvCxnSpPr/>
          <p:nvPr/>
        </p:nvCxnSpPr>
        <p:spPr>
          <a:xfrm flipH="1">
            <a:off x="9781536" y="1360973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ACAA3-64FD-F24A-A30C-C372D0B36594}"/>
              </a:ext>
            </a:extLst>
          </p:cNvPr>
          <p:cNvCxnSpPr/>
          <p:nvPr/>
        </p:nvCxnSpPr>
        <p:spPr>
          <a:xfrm flipH="1">
            <a:off x="9605419" y="1988620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AB9606-45CE-7449-9044-9D7EB00772C8}"/>
              </a:ext>
            </a:extLst>
          </p:cNvPr>
          <p:cNvCxnSpPr/>
          <p:nvPr/>
        </p:nvCxnSpPr>
        <p:spPr>
          <a:xfrm flipH="1">
            <a:off x="3355983" y="3210737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E84F7D1-EF71-D440-9BCE-33F17F680E0F}"/>
              </a:ext>
            </a:extLst>
          </p:cNvPr>
          <p:cNvCxnSpPr/>
          <p:nvPr/>
        </p:nvCxnSpPr>
        <p:spPr>
          <a:xfrm flipH="1">
            <a:off x="3177810" y="3777267"/>
            <a:ext cx="1143000" cy="12125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47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4E62B-A4B4-6245-A697-2F6CDB526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 takeover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B2039-6737-444F-9A3A-CB5B0B896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9661"/>
            <a:ext cx="10515600" cy="2437301"/>
          </a:xfrm>
        </p:spPr>
        <p:txBody>
          <a:bodyPr/>
          <a:lstStyle/>
          <a:p>
            <a:r>
              <a:rPr lang="en-US" dirty="0"/>
              <a:t>Full account takeover by changing e-mail and pass to arbitrary values</a:t>
            </a:r>
          </a:p>
          <a:p>
            <a:r>
              <a:rPr lang="en-US" dirty="0"/>
              <a:t>E-mail doesn’t have to be valid since no confirmation e-mail is sent</a:t>
            </a:r>
          </a:p>
          <a:p>
            <a:r>
              <a:rPr lang="en-US" dirty="0"/>
              <a:t>The old credentials will be invalidated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1D90F-BBBE-034E-A910-7BA122DB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47" y="1805354"/>
            <a:ext cx="8657306" cy="177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E07C-7A02-4D46-B10D-C3A14A367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audio/video feed – 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6E4D-9ACD-904B-84B2-1FE9CA3CE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69323"/>
            <a:ext cx="10515600" cy="2507640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sendinvite</a:t>
            </a:r>
            <a:r>
              <a:rPr lang="en-US" dirty="0"/>
              <a:t>” API – requires </a:t>
            </a:r>
            <a:r>
              <a:rPr lang="en-US" dirty="0" err="1"/>
              <a:t>uid</a:t>
            </a:r>
            <a:r>
              <a:rPr lang="en-US" dirty="0"/>
              <a:t> and </a:t>
            </a:r>
            <a:r>
              <a:rPr lang="en-US" dirty="0" err="1"/>
              <a:t>d_uid</a:t>
            </a:r>
            <a:r>
              <a:rPr lang="en-US" dirty="0"/>
              <a:t> (obtained earlier)</a:t>
            </a:r>
          </a:p>
          <a:p>
            <a:r>
              <a:rPr lang="en-US" dirty="0"/>
              <a:t>Can be used to forge an invitation to view a specific camera</a:t>
            </a:r>
          </a:p>
          <a:p>
            <a:r>
              <a:rPr lang="en-US" dirty="0"/>
              <a:t>The owner is unaware that somebody else has access to the camera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0A42C-6F15-5A46-8400-728A17327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60" y="1899747"/>
            <a:ext cx="10515600" cy="14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3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F6B7B-DC65-2240-A06E-302A4114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4050"/>
            <a:ext cx="12192000" cy="55499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F4F86C-A73D-EE44-BAF9-8151E6171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665" y="3593123"/>
            <a:ext cx="10071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6484A-06AC-B342-AC59-B2F146BB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audio/video feed – 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97FB4-2FF0-464F-855B-6B2E2BF1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for the hell of it we wrote a client that emulates the app and pipes the video feed to </a:t>
            </a:r>
            <a:r>
              <a:rPr lang="en-US" dirty="0" err="1"/>
              <a:t>vlc</a:t>
            </a:r>
            <a:endParaRPr lang="en-US" dirty="0"/>
          </a:p>
          <a:p>
            <a:r>
              <a:rPr lang="en-US" dirty="0"/>
              <a:t>Takes device ID and password as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78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DA4F-5DAF-C144-B098-D82C6356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8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You promised next-gen botnets!</a:t>
            </a:r>
          </a:p>
        </p:txBody>
      </p:sp>
    </p:spTree>
    <p:extLst>
      <p:ext uri="{BB962C8B-B14F-4D97-AF65-F5344CB8AC3E}">
        <p14:creationId xmlns:p14="http://schemas.microsoft.com/office/powerpoint/2010/main" val="3874474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05171" y="6019800"/>
            <a:ext cx="4171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Presentation Time: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/>
              <a:cs typeface="Helvetica Neue Light"/>
            </a:endParaRPr>
          </a:p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This presentation should take around </a:t>
            </a:r>
            <a:r>
              <a:rPr lang="ro-RO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20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/>
                <a:cs typeface="Helvetica Neue Light"/>
              </a:rPr>
              <a:t>min. </a:t>
            </a:r>
          </a:p>
        </p:txBody>
      </p:sp>
      <p:pic>
        <p:nvPicPr>
          <p:cNvPr id="7" name="Picture 6" descr="Screen Shot 2014-10-01 at 4.34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78" y="5475965"/>
            <a:ext cx="338098" cy="3070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1500" y="1887666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Your Host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12140" y="4645053"/>
            <a:ext cx="57579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Alex “Jay” </a:t>
            </a:r>
            <a:r>
              <a:rPr lang="en-US" sz="2400" b="1" dirty="0" err="1">
                <a:latin typeface="Helvetica" charset="0"/>
                <a:ea typeface="Helvetica" charset="0"/>
                <a:cs typeface="Helvetica" charset="0"/>
              </a:rPr>
              <a:t>Bălan</a:t>
            </a:r>
            <a:endParaRPr lang="en-US" sz="2400" b="1"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>
                <a:latin typeface="Helvetica" charset="0"/>
                <a:ea typeface="Helvetica" charset="0"/>
                <a:cs typeface="Helvetica" charset="0"/>
              </a:rPr>
              <a:t>Chief Security Researcher - Bitdefender</a:t>
            </a:r>
            <a:endParaRPr lang="en-US" sz="240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126" y="2405579"/>
            <a:ext cx="1778000" cy="177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FD53A-4804-BD41-A36D-D36F7F857460}"/>
              </a:ext>
            </a:extLst>
          </p:cNvPr>
          <p:cNvSpPr txBox="1"/>
          <p:nvPr/>
        </p:nvSpPr>
        <p:spPr>
          <a:xfrm>
            <a:off x="2410832" y="661867"/>
            <a:ext cx="73605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3200" dirty="0" err="1"/>
              <a:t>Next</a:t>
            </a:r>
            <a:r>
              <a:rPr lang="ro-RO" sz="3200" dirty="0"/>
              <a:t>-gen </a:t>
            </a:r>
            <a:r>
              <a:rPr lang="ro-RO" sz="3200" dirty="0" err="1"/>
              <a:t>IoT</a:t>
            </a:r>
            <a:r>
              <a:rPr lang="ro-RO" sz="3200" dirty="0"/>
              <a:t> </a:t>
            </a:r>
            <a:r>
              <a:rPr lang="ro-RO" sz="3200" dirty="0" err="1"/>
              <a:t>botnets</a:t>
            </a:r>
            <a:endParaRPr lang="ro-RO" sz="3200" dirty="0"/>
          </a:p>
          <a:p>
            <a:pPr algn="ctr"/>
            <a:r>
              <a:rPr lang="ro-RO" sz="3200" dirty="0" err="1"/>
              <a:t>Owning</a:t>
            </a:r>
            <a:r>
              <a:rPr lang="ro-RO" sz="3200" dirty="0"/>
              <a:t> 450.000 </a:t>
            </a:r>
            <a:r>
              <a:rPr lang="ro-RO" sz="3200" dirty="0" err="1"/>
              <a:t>devices</a:t>
            </a:r>
            <a:r>
              <a:rPr lang="ro-RO" sz="3200" dirty="0"/>
              <a:t> </a:t>
            </a:r>
            <a:r>
              <a:rPr lang="ro-RO" sz="3200" dirty="0" err="1"/>
              <a:t>from</a:t>
            </a:r>
            <a:r>
              <a:rPr lang="ro-RO" sz="3200" dirty="0"/>
              <a:t> </a:t>
            </a:r>
            <a:r>
              <a:rPr lang="ro-RO" sz="3200" dirty="0" err="1"/>
              <a:t>one</a:t>
            </a:r>
            <a:r>
              <a:rPr lang="ro-RO" sz="3200" dirty="0"/>
              <a:t> </a:t>
            </a:r>
            <a:r>
              <a:rPr lang="en-US" sz="3200" dirty="0"/>
              <a:t>vendor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D6F794-910B-7247-A945-4A24F8FA3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44332"/>
            <a:ext cx="3359426" cy="8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30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A9BB0-BE17-7E4E-8206-B60333ADE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 overflow in the cloud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4618B-FC9D-D344-B3A9-F2C55F32C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Kalay</a:t>
            </a:r>
            <a:r>
              <a:rPr lang="en-US" dirty="0"/>
              <a:t> Platform (</a:t>
            </a:r>
            <a:r>
              <a:rPr lang="en-US" dirty="0">
                <a:hlinkClick r:id="rId2"/>
              </a:rPr>
              <a:t>https://www.tutk.com/</a:t>
            </a:r>
            <a:r>
              <a:rPr lang="en-US" dirty="0"/>
              <a:t>) used for cloud communication</a:t>
            </a:r>
          </a:p>
          <a:p>
            <a:r>
              <a:rPr lang="en-US" dirty="0"/>
              <a:t>A combination of P2P and relay servers used to bypass NAT restrictions</a:t>
            </a:r>
          </a:p>
          <a:p>
            <a:r>
              <a:rPr lang="en-US" i="1" dirty="0"/>
              <a:t>main.v5.1.4.exe</a:t>
            </a:r>
            <a:r>
              <a:rPr lang="en-US" dirty="0"/>
              <a:t> handles a number of services, including cloud communication</a:t>
            </a:r>
          </a:p>
          <a:p>
            <a:r>
              <a:rPr lang="en-US" dirty="0"/>
              <a:t>Upon inspection, we identified a function vulnerable to out of bound writes: </a:t>
            </a:r>
            <a:r>
              <a:rPr lang="en-US" i="1" dirty="0" err="1"/>
              <a:t>TK_set_deviceModel_req_handle</a:t>
            </a:r>
            <a:endParaRPr lang="en-US" dirty="0"/>
          </a:p>
          <a:p>
            <a:pPr lvl="1"/>
            <a:r>
              <a:rPr lang="en-US" dirty="0"/>
              <a:t>A specially crafted buffer sent over the cloud communication gets us RCE</a:t>
            </a:r>
          </a:p>
        </p:txBody>
      </p:sp>
    </p:spTree>
    <p:extLst>
      <p:ext uri="{BB962C8B-B14F-4D97-AF65-F5344CB8AC3E}">
        <p14:creationId xmlns:p14="http://schemas.microsoft.com/office/powerpoint/2010/main" val="26606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1011E2-1362-7442-8C09-39EEC5AF8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3" y="235601"/>
            <a:ext cx="8593015" cy="5986602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524E2A0-1521-4048-81B1-BCF797C32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843" y="692797"/>
            <a:ext cx="4872626" cy="48170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4EDD891-E9DD-D147-AA5D-B5FA15F00F59}"/>
              </a:ext>
            </a:extLst>
          </p:cNvPr>
          <p:cNvCxnSpPr>
            <a:cxnSpLocks/>
          </p:cNvCxnSpPr>
          <p:nvPr/>
        </p:nvCxnSpPr>
        <p:spPr>
          <a:xfrm flipV="1">
            <a:off x="9507415" y="5040923"/>
            <a:ext cx="597877" cy="92611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24C97E-BF2C-554F-B7B0-9DA744CDBFD6}"/>
              </a:ext>
            </a:extLst>
          </p:cNvPr>
          <p:cNvSpPr txBox="1"/>
          <p:nvPr/>
        </p:nvSpPr>
        <p:spPr>
          <a:xfrm>
            <a:off x="8006861" y="5967038"/>
            <a:ext cx="403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overflow v28, then v29 and reach the return address below the stack frame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A1D10-2F72-C340-AB5A-AC2F8CA47D76}"/>
              </a:ext>
            </a:extLst>
          </p:cNvPr>
          <p:cNvSpPr txBox="1"/>
          <p:nvPr/>
        </p:nvSpPr>
        <p:spPr>
          <a:xfrm>
            <a:off x="4448910" y="4149969"/>
            <a:ext cx="2842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call system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16C47D-47C4-0644-8AF6-25B0BB343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5888" y="-98681"/>
            <a:ext cx="10086731" cy="353628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F090FD-90EF-CD47-BD2C-E5165E49E4A7}"/>
              </a:ext>
            </a:extLst>
          </p:cNvPr>
          <p:cNvCxnSpPr>
            <a:cxnSpLocks/>
          </p:cNvCxnSpPr>
          <p:nvPr/>
        </p:nvCxnSpPr>
        <p:spPr>
          <a:xfrm flipH="1" flipV="1">
            <a:off x="2518664" y="3016811"/>
            <a:ext cx="2287798" cy="11967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73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5A66-9D30-5C45-9A72-E6E04306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</a:t>
            </a:r>
            <a:r>
              <a:rPr lang="en-US" i="1" dirty="0"/>
              <a:t>system.</a:t>
            </a:r>
            <a:r>
              <a:rPr lang="en-US" dirty="0"/>
              <a:t> Is anybody home?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270B2-4D67-F141-851D-0DBED32F5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37" y="2206729"/>
            <a:ext cx="10529863" cy="66568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8AE59E-17A1-2541-ACD2-786978276862}"/>
              </a:ext>
            </a:extLst>
          </p:cNvPr>
          <p:cNvCxnSpPr>
            <a:cxnSpLocks/>
          </p:cNvCxnSpPr>
          <p:nvPr/>
        </p:nvCxnSpPr>
        <p:spPr>
          <a:xfrm flipV="1">
            <a:off x="10189041" y="2464218"/>
            <a:ext cx="0" cy="86539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FDFAD4-9962-2F48-AA70-71FD675B5B96}"/>
              </a:ext>
            </a:extLst>
          </p:cNvPr>
          <p:cNvCxnSpPr>
            <a:cxnSpLocks/>
          </p:cNvCxnSpPr>
          <p:nvPr/>
        </p:nvCxnSpPr>
        <p:spPr>
          <a:xfrm flipV="1">
            <a:off x="1883241" y="2795523"/>
            <a:ext cx="0" cy="5340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FD2F9B-63EE-0A44-949A-94225DEF7724}"/>
              </a:ext>
            </a:extLst>
          </p:cNvPr>
          <p:cNvCxnSpPr>
            <a:cxnSpLocks/>
          </p:cNvCxnSpPr>
          <p:nvPr/>
        </p:nvCxnSpPr>
        <p:spPr>
          <a:xfrm flipV="1">
            <a:off x="4898111" y="2795523"/>
            <a:ext cx="0" cy="5340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27C4FD-EC87-9F4F-9794-47C6D2D61F79}"/>
              </a:ext>
            </a:extLst>
          </p:cNvPr>
          <p:cNvSpPr txBox="1"/>
          <p:nvPr/>
        </p:nvSpPr>
        <p:spPr>
          <a:xfrm>
            <a:off x="8727988" y="3329609"/>
            <a:ext cx="2922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Gadget address used to call </a:t>
            </a:r>
            <a:r>
              <a:rPr lang="en-US" i="1" dirty="0"/>
              <a:t>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A12FD-7BF2-8449-97A4-F010B989B6DB}"/>
              </a:ext>
            </a:extLst>
          </p:cNvPr>
          <p:cNvSpPr txBox="1"/>
          <p:nvPr/>
        </p:nvSpPr>
        <p:spPr>
          <a:xfrm>
            <a:off x="2974670" y="3329609"/>
            <a:ext cx="383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of command that corresponds to the </a:t>
            </a:r>
            <a:r>
              <a:rPr lang="en-US" i="1" dirty="0" err="1"/>
              <a:t>TK_set_deviceModel_req_handle</a:t>
            </a:r>
            <a:r>
              <a:rPr lang="en-US" i="1" dirty="0"/>
              <a:t> </a:t>
            </a:r>
            <a:r>
              <a:rPr lang="en-US" dirty="0"/>
              <a:t>function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25BB36-7D6D-194E-856B-36FAFD8FD672}"/>
              </a:ext>
            </a:extLst>
          </p:cNvPr>
          <p:cNvSpPr txBox="1"/>
          <p:nvPr/>
        </p:nvSpPr>
        <p:spPr>
          <a:xfrm>
            <a:off x="739960" y="3348695"/>
            <a:ext cx="2286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function that sends the command through the cloud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8B50B-42D0-894B-8E02-B6FC546EFE72}"/>
              </a:ext>
            </a:extLst>
          </p:cNvPr>
          <p:cNvSpPr txBox="1"/>
          <p:nvPr/>
        </p:nvSpPr>
        <p:spPr>
          <a:xfrm>
            <a:off x="838200" y="4671391"/>
            <a:ext cx="106315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main binary will crash after the command is executed and the camera will restart. To achieve persistence we’ll append the commands to the camera’s startup script @ </a:t>
            </a:r>
            <a:r>
              <a:rPr lang="en-US" i="1" dirty="0"/>
              <a:t>/</a:t>
            </a:r>
            <a:r>
              <a:rPr lang="en-US" i="1" dirty="0" err="1"/>
              <a:t>mnt</a:t>
            </a:r>
            <a:r>
              <a:rPr lang="en-US" i="1" dirty="0"/>
              <a:t>/</a:t>
            </a:r>
            <a:r>
              <a:rPr lang="en-US" i="1" dirty="0" err="1"/>
              <a:t>mtd</a:t>
            </a:r>
            <a:r>
              <a:rPr lang="en-US" i="1" dirty="0"/>
              <a:t>/</a:t>
            </a:r>
            <a:r>
              <a:rPr lang="en-US" i="1" dirty="0" err="1"/>
              <a:t>startapp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against GZ251W, firmware version 0.5.1.4. Other models may be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78C1-7ECC-314A-B57D-514AB45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RCE: command injection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8EC4FC-95A0-0749-9099-38047327F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69" y="1535723"/>
            <a:ext cx="7372758" cy="40512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A2EA7B-1F95-1749-A490-D938D2022833}"/>
              </a:ext>
            </a:extLst>
          </p:cNvPr>
          <p:cNvCxnSpPr>
            <a:cxnSpLocks/>
          </p:cNvCxnSpPr>
          <p:nvPr/>
        </p:nvCxnSpPr>
        <p:spPr>
          <a:xfrm flipH="1">
            <a:off x="5756030" y="3739661"/>
            <a:ext cx="855785" cy="120747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73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F78C1-7ECC-314A-B57D-514AB45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RCE: command injection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C808F-1E3A-9244-8843-7F83C1409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GZ180 supports remote upgrade</a:t>
            </a:r>
          </a:p>
          <a:p>
            <a:r>
              <a:rPr lang="en-US" dirty="0"/>
              <a:t>The function takes 2 parameters: firmware version and download location</a:t>
            </a:r>
          </a:p>
          <a:p>
            <a:r>
              <a:rPr lang="en-US" dirty="0"/>
              <a:t>The firmware version will be concatenated to </a:t>
            </a:r>
            <a:r>
              <a:rPr lang="en-US" i="1" dirty="0"/>
              <a:t>tar</a:t>
            </a:r>
            <a:r>
              <a:rPr lang="en-US" dirty="0"/>
              <a:t> as an argument and then executed through the </a:t>
            </a:r>
            <a:r>
              <a:rPr lang="en-US" i="1" dirty="0"/>
              <a:t>system </a:t>
            </a:r>
            <a:r>
              <a:rPr lang="en-US" dirty="0"/>
              <a:t>command</a:t>
            </a:r>
          </a:p>
          <a:p>
            <a:r>
              <a:rPr lang="en-US" dirty="0"/>
              <a:t>The download location needs to be accessible (not valid)</a:t>
            </a:r>
          </a:p>
          <a:p>
            <a:r>
              <a:rPr lang="en-US" dirty="0"/>
              <a:t>Camera firmware will remain unaffected since there’s no valid upgrade and its workflow will continue uninterrupted but it won’t accept another upgrade command until reboot</a:t>
            </a:r>
          </a:p>
          <a:p>
            <a:r>
              <a:rPr lang="en-US" dirty="0"/>
              <a:t>Requires Device UID and password (obtained before)</a:t>
            </a:r>
          </a:p>
        </p:txBody>
      </p:sp>
    </p:spTree>
    <p:extLst>
      <p:ext uri="{BB962C8B-B14F-4D97-AF65-F5344CB8AC3E}">
        <p14:creationId xmlns:p14="http://schemas.microsoft.com/office/powerpoint/2010/main" val="402614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20C6-DAFE-4544-BC8A-32F924118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AWS bucket access (fixed)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EDF9D-0858-B449-AC74-F08CAA8CD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camera records short videos when the motion detection system is triggered and the camera is armed</a:t>
            </a:r>
          </a:p>
          <a:p>
            <a:r>
              <a:rPr lang="en-US" dirty="0"/>
              <a:t>Recordings are uploaded to an AWS bucket named </a:t>
            </a:r>
            <a:r>
              <a:rPr lang="en-US" i="1" dirty="0"/>
              <a:t>motion-detection</a:t>
            </a:r>
            <a:endParaRPr lang="en-US" dirty="0"/>
          </a:p>
          <a:p>
            <a:r>
              <a:rPr lang="en-US" dirty="0"/>
              <a:t>One key pair is used for all cameras: </a:t>
            </a:r>
            <a:r>
              <a:rPr lang="en-US" i="1" dirty="0" err="1"/>
              <a:t>AWSAccessKeyId</a:t>
            </a:r>
            <a:r>
              <a:rPr lang="en-US" dirty="0"/>
              <a:t> and </a:t>
            </a:r>
            <a:r>
              <a:rPr lang="en-US" i="1" dirty="0" err="1"/>
              <a:t>SecretAccessKey</a:t>
            </a:r>
            <a:r>
              <a:rPr lang="en-US" i="1" dirty="0"/>
              <a:t>, </a:t>
            </a:r>
            <a:r>
              <a:rPr lang="en-US" dirty="0"/>
              <a:t> retrievable from the device firmware</a:t>
            </a:r>
          </a:p>
          <a:p>
            <a:r>
              <a:rPr lang="en-US" dirty="0"/>
              <a:t>=&gt; full read/write access to the AWS bucket</a:t>
            </a:r>
          </a:p>
          <a:p>
            <a:r>
              <a:rPr lang="en-US" dirty="0"/>
              <a:t>+ directory index</a:t>
            </a:r>
          </a:p>
        </p:txBody>
      </p:sp>
    </p:spTree>
    <p:extLst>
      <p:ext uri="{BB962C8B-B14F-4D97-AF65-F5344CB8AC3E}">
        <p14:creationId xmlns:p14="http://schemas.microsoft.com/office/powerpoint/2010/main" val="157378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38B3F-EA14-C94A-AE69-6A702A4EA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0AB4-356C-8A41-86F9-A77B39C0E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is a huge attack surface and is growing insanely fast</a:t>
            </a:r>
          </a:p>
          <a:p>
            <a:r>
              <a:rPr lang="en-US" dirty="0"/>
              <a:t>Leverage cloud communication to bypass NAT</a:t>
            </a:r>
          </a:p>
          <a:p>
            <a:r>
              <a:rPr lang="en-US" dirty="0"/>
              <a:t>Vendors need to</a:t>
            </a:r>
          </a:p>
          <a:p>
            <a:pPr lvl="1"/>
            <a:r>
              <a:rPr lang="en-US" dirty="0"/>
              <a:t>Pentest their product periodically. Thoroughly</a:t>
            </a:r>
          </a:p>
          <a:p>
            <a:pPr lvl="1"/>
            <a:r>
              <a:rPr lang="en-US" dirty="0"/>
              <a:t>Run bug bounty programs</a:t>
            </a:r>
          </a:p>
          <a:p>
            <a:pPr lvl="1"/>
            <a:r>
              <a:rPr lang="en-US" dirty="0"/>
              <a:t>Have proper and unattended update mechanisms</a:t>
            </a:r>
          </a:p>
          <a:p>
            <a:r>
              <a:rPr lang="en-US" dirty="0"/>
              <a:t>It’s still trivial to find RCEs in IoT and it seems this won’t change any time soon. More of the security research community needs to focus on this</a:t>
            </a:r>
          </a:p>
        </p:txBody>
      </p:sp>
    </p:spTree>
    <p:extLst>
      <p:ext uri="{BB962C8B-B14F-4D97-AF65-F5344CB8AC3E}">
        <p14:creationId xmlns:p14="http://schemas.microsoft.com/office/powerpoint/2010/main" val="55323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33" y="-2909369"/>
            <a:ext cx="13823185" cy="97723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33762" y="2683631"/>
            <a:ext cx="6152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46178" y="7435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7170" y="6383834"/>
            <a:ext cx="390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hlinkClick r:id="rId3"/>
              </a:rPr>
              <a:t>abalan@bitdefender.com</a:t>
            </a:r>
            <a:r>
              <a:rPr lang="en-US"/>
              <a:t> | @jaymzu</a:t>
            </a:r>
          </a:p>
        </p:txBody>
      </p:sp>
    </p:spTree>
    <p:extLst>
      <p:ext uri="{BB962C8B-B14F-4D97-AF65-F5344CB8AC3E}">
        <p14:creationId xmlns:p14="http://schemas.microsoft.com/office/powerpoint/2010/main" val="1809544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00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837B-1A6B-6C41-ABB3-254A38DB5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= IoE</a:t>
            </a:r>
          </a:p>
        </p:txBody>
      </p:sp>
      <p:pic>
        <p:nvPicPr>
          <p:cNvPr id="5" name="Picture 4" descr="A picture containing electronics&#13;&#10;&#13;&#10;Description automatically generated">
            <a:extLst>
              <a:ext uri="{FF2B5EF4-FFF2-40B4-BE49-F238E27FC236}">
                <a16:creationId xmlns:a16="http://schemas.microsoft.com/office/drawing/2014/main" id="{C785246C-2325-7D44-83C0-1ACABE027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10" y="1141553"/>
            <a:ext cx="1838445" cy="1838445"/>
          </a:xfrm>
          <a:prstGeom prst="rect">
            <a:avLst/>
          </a:prstGeom>
        </p:spPr>
      </p:pic>
      <p:pic>
        <p:nvPicPr>
          <p:cNvPr id="6" name="Picture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414DA97F-E1AB-AC4C-9464-6E9EE2AD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256" y="1058267"/>
            <a:ext cx="2985614" cy="2005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49BD1-1F20-A741-89EF-01E7F678A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91" y="3597195"/>
            <a:ext cx="2348951" cy="2348951"/>
          </a:xfrm>
          <a:prstGeom prst="rect">
            <a:avLst/>
          </a:prstGeom>
        </p:spPr>
      </p:pic>
      <p:pic>
        <p:nvPicPr>
          <p:cNvPr id="8" name="Picture 7" descr="A picture containing kitchen appliance, indoor&#13;&#10;&#13;&#10;Description automatically generated">
            <a:extLst>
              <a:ext uri="{FF2B5EF4-FFF2-40B4-BE49-F238E27FC236}">
                <a16:creationId xmlns:a16="http://schemas.microsoft.com/office/drawing/2014/main" id="{671FD753-48F4-0D41-B655-2B0B7968A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162" y="3794716"/>
            <a:ext cx="2634066" cy="2634066"/>
          </a:xfrm>
          <a:prstGeom prst="rect">
            <a:avLst/>
          </a:prstGeom>
        </p:spPr>
      </p:pic>
      <p:pic>
        <p:nvPicPr>
          <p:cNvPr id="9" name="Picture 8" descr="A picture containing electronics&#13;&#10;&#13;&#10;Description automatically generated">
            <a:extLst>
              <a:ext uri="{FF2B5EF4-FFF2-40B4-BE49-F238E27FC236}">
                <a16:creationId xmlns:a16="http://schemas.microsoft.com/office/drawing/2014/main" id="{55350FAB-4643-9E45-9887-5030AB1A9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546" y="768130"/>
            <a:ext cx="3272467" cy="2896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EA98DA-F60E-C24A-A584-B8D29604A7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09" y="4540559"/>
            <a:ext cx="1145143" cy="15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8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7E682-3ACF-2145-8618-FE68D576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= Hardware + OS + app +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919F8-E8A9-8F4E-9C62-9CEAC7F09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10" y="2049452"/>
            <a:ext cx="1556792" cy="1556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3F3C9-097E-6748-A5D7-851B367AED8F}"/>
              </a:ext>
            </a:extLst>
          </p:cNvPr>
          <p:cNvSpPr txBox="1"/>
          <p:nvPr/>
        </p:nvSpPr>
        <p:spPr>
          <a:xfrm rot="19722841">
            <a:off x="2691393" y="3102058"/>
            <a:ext cx="126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FE8B5-9FA6-9D4A-9358-103DC002DCF5}"/>
              </a:ext>
            </a:extLst>
          </p:cNvPr>
          <p:cNvSpPr txBox="1"/>
          <p:nvPr/>
        </p:nvSpPr>
        <p:spPr>
          <a:xfrm rot="19932681">
            <a:off x="2822182" y="266139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RedHat 6.2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6B8C3-B998-ED46-8D78-D5C881F04AEE}"/>
              </a:ext>
            </a:extLst>
          </p:cNvPr>
          <p:cNvSpPr txBox="1"/>
          <p:nvPr/>
        </p:nvSpPr>
        <p:spPr>
          <a:xfrm>
            <a:off x="2420682" y="2223585"/>
            <a:ext cx="131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wu-ftpd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4B7982-3F33-E34B-AACD-FBF0945C3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484" y="2046716"/>
            <a:ext cx="1556792" cy="1556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3920E8-8BFB-584B-B0F5-AE478BC2F529}"/>
              </a:ext>
            </a:extLst>
          </p:cNvPr>
          <p:cNvSpPr txBox="1"/>
          <p:nvPr/>
        </p:nvSpPr>
        <p:spPr>
          <a:xfrm rot="19722841">
            <a:off x="4546967" y="3099322"/>
            <a:ext cx="126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2A9E9-FDDC-D14B-B1A0-012A89776ADC}"/>
              </a:ext>
            </a:extLst>
          </p:cNvPr>
          <p:cNvSpPr txBox="1"/>
          <p:nvPr/>
        </p:nvSpPr>
        <p:spPr>
          <a:xfrm rot="19932681">
            <a:off x="4748094" y="2608417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4AFD6F-1E1B-6649-9F79-C45591BE8D87}"/>
              </a:ext>
            </a:extLst>
          </p:cNvPr>
          <p:cNvSpPr txBox="1"/>
          <p:nvPr/>
        </p:nvSpPr>
        <p:spPr>
          <a:xfrm>
            <a:off x="4457123" y="2220849"/>
            <a:ext cx="131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IIS5.0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5E9A6A-05C2-5648-9286-B0B3F0AC7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54" y="2026134"/>
            <a:ext cx="1556792" cy="1556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1ECBCE-B208-474C-B38F-1DD378A48389}"/>
              </a:ext>
            </a:extLst>
          </p:cNvPr>
          <p:cNvSpPr txBox="1"/>
          <p:nvPr/>
        </p:nvSpPr>
        <p:spPr>
          <a:xfrm rot="19722841">
            <a:off x="6361237" y="3078740"/>
            <a:ext cx="126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29BDA-97A9-5343-94AF-677C0A565CB7}"/>
              </a:ext>
            </a:extLst>
          </p:cNvPr>
          <p:cNvSpPr txBox="1"/>
          <p:nvPr/>
        </p:nvSpPr>
        <p:spPr>
          <a:xfrm rot="19932681">
            <a:off x="6542266" y="2597884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CE88F0-9963-E442-882F-AFB106EF4B35}"/>
              </a:ext>
            </a:extLst>
          </p:cNvPr>
          <p:cNvSpPr txBox="1"/>
          <p:nvPr/>
        </p:nvSpPr>
        <p:spPr>
          <a:xfrm>
            <a:off x="6288927" y="2247448"/>
            <a:ext cx="131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RDP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F09CC3-964D-C341-B6D4-9149B412B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8835" y="2037542"/>
            <a:ext cx="1556792" cy="1556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2FBDA-AE9A-BB4F-B90D-1F427B97CD0E}"/>
              </a:ext>
            </a:extLst>
          </p:cNvPr>
          <p:cNvSpPr txBox="1"/>
          <p:nvPr/>
        </p:nvSpPr>
        <p:spPr>
          <a:xfrm rot="19722841">
            <a:off x="8160318" y="3090148"/>
            <a:ext cx="126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628A49-DB46-AB4C-BABF-2FC6EAB13734}"/>
              </a:ext>
            </a:extLst>
          </p:cNvPr>
          <p:cNvSpPr txBox="1"/>
          <p:nvPr/>
        </p:nvSpPr>
        <p:spPr>
          <a:xfrm rot="19932681">
            <a:off x="8328320" y="2538954"/>
            <a:ext cx="1655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whatever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935602-B197-E54B-9CC1-93DD0D7DC773}"/>
              </a:ext>
            </a:extLst>
          </p:cNvPr>
          <p:cNvSpPr txBox="1"/>
          <p:nvPr/>
        </p:nvSpPr>
        <p:spPr>
          <a:xfrm>
            <a:off x="8000138" y="2211675"/>
            <a:ext cx="131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Joomla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10E64BA-97FF-6644-BF3B-19B6C57D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94" y="3483173"/>
            <a:ext cx="1559838" cy="103747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B0446C-2FDF-D24F-AAC9-11627AC3AEBA}"/>
              </a:ext>
            </a:extLst>
          </p:cNvPr>
          <p:cNvCxnSpPr>
            <a:cxnSpLocks/>
          </p:cNvCxnSpPr>
          <p:nvPr/>
        </p:nvCxnSpPr>
        <p:spPr>
          <a:xfrm>
            <a:off x="4576915" y="4265872"/>
            <a:ext cx="831413" cy="524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6B32D77-7FD0-FD43-844B-65CD943695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552" y="3685130"/>
            <a:ext cx="1037827" cy="103782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60571D-A8E6-F043-B5C8-8B6A49D73F0C}"/>
              </a:ext>
            </a:extLst>
          </p:cNvPr>
          <p:cNvCxnSpPr>
            <a:cxnSpLocks/>
          </p:cNvCxnSpPr>
          <p:nvPr/>
        </p:nvCxnSpPr>
        <p:spPr>
          <a:xfrm flipV="1">
            <a:off x="6539353" y="4326739"/>
            <a:ext cx="1014380" cy="4177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838179-D4BA-5F4B-AD33-732C9A3629C6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4665732" y="3922714"/>
            <a:ext cx="2888001" cy="791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9CD5E24A-228A-0648-A0D2-3E3E4763E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210" y="4514933"/>
            <a:ext cx="1556792" cy="15567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1A613E-7DF7-1F4E-8572-244F45CDC30E}"/>
              </a:ext>
            </a:extLst>
          </p:cNvPr>
          <p:cNvSpPr txBox="1"/>
          <p:nvPr/>
        </p:nvSpPr>
        <p:spPr>
          <a:xfrm rot="19722841">
            <a:off x="5590693" y="5567539"/>
            <a:ext cx="1263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HW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99F464-DBF5-9A44-8AD4-85DF42FC1666}"/>
              </a:ext>
            </a:extLst>
          </p:cNvPr>
          <p:cNvSpPr txBox="1"/>
          <p:nvPr/>
        </p:nvSpPr>
        <p:spPr>
          <a:xfrm rot="19932681">
            <a:off x="5718569" y="5094669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err="1">
                <a:solidFill>
                  <a:schemeClr val="bg1"/>
                </a:solidFill>
              </a:rPr>
              <a:t>Busybox</a:t>
            </a:r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8DEAAB-F250-104F-BC46-60BBB152F63A}"/>
              </a:ext>
            </a:extLst>
          </p:cNvPr>
          <p:cNvSpPr txBox="1"/>
          <p:nvPr/>
        </p:nvSpPr>
        <p:spPr>
          <a:xfrm>
            <a:off x="5248892" y="4672260"/>
            <a:ext cx="1315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26387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3" grpId="0"/>
      <p:bldP spid="14" grpId="0"/>
      <p:bldP spid="15" grpId="0"/>
      <p:bldP spid="17" grpId="0"/>
      <p:bldP spid="18" grpId="0"/>
      <p:bldP spid="19" grpId="0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AF8D-4D64-4E43-80D2-6349F6556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hacking. What to look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9A16AF-50A1-5F48-BABF-5621837D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43ED3-55F4-CA47-9669-75562FFA8CEF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Telnet (it’s still a thing in 2019. I know…)</a:t>
            </a:r>
          </a:p>
          <a:p>
            <a:pPr lvl="1"/>
            <a:r>
              <a:rPr lang="en-US" dirty="0"/>
              <a:t>Mobile app – device communication</a:t>
            </a:r>
          </a:p>
          <a:p>
            <a:pPr lvl="2"/>
            <a:r>
              <a:rPr lang="en-US" dirty="0"/>
              <a:t>Command injection</a:t>
            </a:r>
          </a:p>
          <a:p>
            <a:pPr lvl="2"/>
            <a:r>
              <a:rPr lang="en-US" dirty="0"/>
              <a:t>Directory traversal / Local file inclusion</a:t>
            </a:r>
          </a:p>
          <a:p>
            <a:pPr lvl="2"/>
            <a:r>
              <a:rPr lang="en-US" dirty="0"/>
              <a:t>Buffer overflows (99% of all IoTs have binaries compiled without PIE -&gt; no ASLR -&gt; RCE)</a:t>
            </a:r>
          </a:p>
          <a:p>
            <a:pPr lvl="1"/>
            <a:r>
              <a:rPr lang="en-US" dirty="0"/>
              <a:t>Worth mentioning – A LOT of different vendors share the same code</a:t>
            </a:r>
          </a:p>
          <a:p>
            <a:pPr lvl="1"/>
            <a:r>
              <a:rPr lang="en-US" dirty="0"/>
              <a:t>Backdoors, credential reuse, private key reuse</a:t>
            </a:r>
          </a:p>
          <a:p>
            <a:pPr lvl="1"/>
            <a:r>
              <a:rPr lang="en-US" dirty="0"/>
              <a:t>Cloud chatter. </a:t>
            </a:r>
          </a:p>
          <a:p>
            <a:pPr lvl="2"/>
            <a:r>
              <a:rPr lang="en-US" dirty="0"/>
              <a:t>How does the mobile app talk to the cloud? </a:t>
            </a:r>
          </a:p>
          <a:p>
            <a:pPr lvl="2"/>
            <a:r>
              <a:rPr lang="en-US" dirty="0"/>
              <a:t>How does the cloud talk to the device?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5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178B-6194-EB45-A321-B2E6B2A75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hacking. What to look for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C29EA-C8C3-634A-A15A-AB729E0A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B8388-386C-374B-9EFA-A1A98004CB06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JTAG (</a:t>
            </a:r>
            <a:r>
              <a:rPr lang="en-US" dirty="0" err="1"/>
              <a:t>ulator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Serial interfaces</a:t>
            </a:r>
          </a:p>
          <a:p>
            <a:pPr lvl="2"/>
            <a:r>
              <a:rPr lang="en-US" dirty="0"/>
              <a:t>Boot hijack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6F669-E6FE-4042-94F7-56BB2A34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978" y="873444"/>
            <a:ext cx="5002685" cy="3753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0D5D26-5C75-4C42-8EE7-37BBB0CFC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42" y="1537398"/>
            <a:ext cx="3704590" cy="44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FEA8-984B-6F48-A5BE-25E8412E8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 hijack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CE1BC2-DAB0-D847-B9E8-52D2C4E8C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A3D099-5DCF-214E-84B5-59F1025E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57" y="3429000"/>
            <a:ext cx="9144000" cy="275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EA30F-100C-494A-BD13-6B85AFEE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253" y="886616"/>
            <a:ext cx="5900747" cy="439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1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2B80-1DB7-084F-AC91-D4A38BE5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than 12 botnet families. More than 200 botnets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BC8CC0-6E38-504D-BAB9-EDAC5959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EEEDE-C184-594E-BC35-6E7410F193A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954" y="1368489"/>
            <a:ext cx="5178994" cy="46160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Mirai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Gafgyt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Hajime,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Objprn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Shishiga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Mr. Black, 84c46036, Reaper, HNS,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VPNFilter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BrickerBot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89 botnets based on the MIRAI code alone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A42A4-46FC-E447-8986-7DA12F18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545" y="1219318"/>
            <a:ext cx="4968806" cy="857501"/>
          </a:xfrm>
          <a:prstGeom prst="rect">
            <a:avLst/>
          </a:prstGeom>
        </p:spPr>
      </p:pic>
      <p:pic>
        <p:nvPicPr>
          <p:cNvPr id="6" name="Picture 5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CFE69439-442A-8A4D-A700-377ABE0B4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206" y="2318240"/>
            <a:ext cx="4966145" cy="381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2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ED5-6E63-4E4D-83AB-E16DB510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Hide ‘N Seek botnet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8E828-B723-3640-9A83-0D2130FB0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C8676-1494-424A-9EE1-69F4EB666BA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18F6E-4D0F-364B-BFA2-EE6FA726BB0D}"/>
              </a:ext>
            </a:extLst>
          </p:cNvPr>
          <p:cNvSpPr>
            <a:spLocks noGrp="1"/>
          </p:cNvSpPr>
          <p:nvPr>
            <p:ph idx="4294967295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spotted in Feb 2018. Gathered around 45000 victims and died one month later</a:t>
            </a:r>
          </a:p>
          <a:p>
            <a:r>
              <a:rPr lang="en-US" dirty="0"/>
              <a:t>“rebooted” in April 2018 and remained alive (still kicking today)</a:t>
            </a:r>
          </a:p>
          <a:p>
            <a:r>
              <a:rPr lang="en-US" dirty="0"/>
              <a:t>P2P</a:t>
            </a:r>
          </a:p>
          <a:p>
            <a:r>
              <a:rPr lang="en-US" dirty="0"/>
              <a:t>Keeps adding both exploits and capabilities in the dropped agents</a:t>
            </a:r>
          </a:p>
          <a:p>
            <a:r>
              <a:rPr lang="en-US" dirty="0"/>
              <a:t>Latest addition – ADB in October 2018</a:t>
            </a:r>
          </a:p>
          <a:p>
            <a:r>
              <a:rPr lang="en-US" dirty="0"/>
              <a:t>Absolutely zero activity other than spreading. Most probable scenario is that it’s used purely for testing</a:t>
            </a:r>
          </a:p>
        </p:txBody>
      </p:sp>
    </p:spTree>
    <p:extLst>
      <p:ext uri="{BB962C8B-B14F-4D97-AF65-F5344CB8AC3E}">
        <p14:creationId xmlns:p14="http://schemas.microsoft.com/office/powerpoint/2010/main" val="6024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tdefender" id="{D7F476FA-0360-0B48-BABF-EB92A0B70DA4}" vid="{8087210E-F3B2-E145-A71A-A2B626292C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FA85AAA-1915-0042-B300-0D0880148242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10075</TotalTime>
  <Words>1050</Words>
  <Application>Microsoft Macintosh PowerPoint</Application>
  <PresentationFormat>Widescreen</PresentationFormat>
  <Paragraphs>146</Paragraphs>
  <Slides>28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Helvetica Neue Light</vt:lpstr>
      <vt:lpstr>Office Theme</vt:lpstr>
      <vt:lpstr>PowerPoint Presentation</vt:lpstr>
      <vt:lpstr>PowerPoint Presentation</vt:lpstr>
      <vt:lpstr>IoT = IoE</vt:lpstr>
      <vt:lpstr>IoT = Hardware + OS + app + cloud</vt:lpstr>
      <vt:lpstr>IoT hacking. What to look for</vt:lpstr>
      <vt:lpstr>IoT hacking. What to look for</vt:lpstr>
      <vt:lpstr>Boot hijack (cont)</vt:lpstr>
      <vt:lpstr>More than 12 botnet families. More than 200 botnets</vt:lpstr>
      <vt:lpstr>Inside the Hide ‘N Seek botnet</vt:lpstr>
      <vt:lpstr>Guardzilla – Smart Security Camera</vt:lpstr>
      <vt:lpstr>Mobile app behavior</vt:lpstr>
      <vt:lpstr>Mobile app behavior</vt:lpstr>
      <vt:lpstr>uid+UserID+Password+key+IV=</vt:lpstr>
      <vt:lpstr>uid+UserID+Password+key+IV=</vt:lpstr>
      <vt:lpstr>Account takeover</vt:lpstr>
      <vt:lpstr>Access to audio/video feed – method 1</vt:lpstr>
      <vt:lpstr>PowerPoint Presentation</vt:lpstr>
      <vt:lpstr>Access to audio/video feed – method 2</vt:lpstr>
      <vt:lpstr>You promised next-gen botnets!</vt:lpstr>
      <vt:lpstr>Buffer overflow in the cloud agent</vt:lpstr>
      <vt:lpstr>PowerPoint Presentation</vt:lpstr>
      <vt:lpstr>Calling system. Is anybody home?</vt:lpstr>
      <vt:lpstr>More RCE: command injection</vt:lpstr>
      <vt:lpstr>More RCE: command injection</vt:lpstr>
      <vt:lpstr>Bonus AWS bucket access (fixed)</vt:lpstr>
      <vt:lpstr>Takeaways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"Jay" Balan</dc:creator>
  <cp:lastModifiedBy>Alex "Jay" Balan</cp:lastModifiedBy>
  <cp:revision>45</cp:revision>
  <dcterms:created xsi:type="dcterms:W3CDTF">2019-03-29T12:21:11Z</dcterms:created>
  <dcterms:modified xsi:type="dcterms:W3CDTF">2019-04-15T07:23:34Z</dcterms:modified>
</cp:coreProperties>
</file>